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 fontScale="95833" lnSpcReduction="20000"/>
          </a:bodyPr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0066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"/>
          <p:cNvSpPr txBox="1"/>
          <p:nvPr/>
        </p:nvSpPr>
        <p:spPr>
          <a:xfrm>
            <a:off x="189223" y="706777"/>
            <a:ext cx="8765555" cy="4358640"/>
          </a:xfrm>
          <a:prstGeom prst="rect"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endParaRPr b="1" sz="4000" i="1" lang="en-IN">
              <a:solidFill>
                <a:srgbClr val="F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endParaRPr b="1" sz="4000" i="1" lang="en-IN">
              <a:solidFill>
                <a:srgbClr val="F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SS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YEAR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(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)</a:t>
            </a:r>
            <a:endParaRPr b="1" sz="4000" i="1" lang="en-IN">
              <a:solidFill>
                <a:srgbClr val="F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EGE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G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altLang="en-US" b="1" sz="4000" i="1" lang="en-US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endParaRPr b="1" sz="4000" i="1" lang="en-IN">
              <a:solidFill>
                <a:srgbClr val="F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585" name=""/>
          <p:cNvSpPr txBox="1"/>
          <p:nvPr/>
        </p:nvSpPr>
        <p:spPr>
          <a:xfrm>
            <a:off x="1450180" y="706777"/>
            <a:ext cx="5428230" cy="904240"/>
          </a:xfrm>
          <a:prstGeom prst="rect"/>
          <a:solidFill>
            <a:srgbClr val="FFFF00"/>
          </a:solidFill>
        </p:spPr>
        <p:txBody>
          <a:bodyPr rtlCol="0" wrap="square">
            <a:spAutoFit/>
          </a:bodyPr>
          <a:p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600" i="1" lang="en-US" u="sng">
                <a:solidFill>
                  <a:srgbClr val="F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ECT</a:t>
            </a:r>
            <a:endParaRPr b="1" sz="4600" i="1" lang="en-IN" u="sng">
              <a:solidFill>
                <a:srgbClr val="F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 txBox="1"/>
          <p:nvPr/>
        </p:nvSpPr>
        <p:spPr>
          <a:xfrm>
            <a:off x="580074" y="220326"/>
            <a:ext cx="6956122" cy="739140"/>
          </a:xfrm>
          <a:prstGeom prst="rect"/>
          <a:solidFill>
            <a:srgbClr val="92D04F"/>
          </a:solidFill>
        </p:spPr>
        <p:txBody>
          <a:bodyPr rtlCol="0" wrap="square">
            <a:spAutoFit/>
          </a:bodyPr>
          <a:p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lication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of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ect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3600" lang="en-IN" u="sng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05" name=""/>
          <p:cNvSpPr txBox="1"/>
          <p:nvPr/>
        </p:nvSpPr>
        <p:spPr>
          <a:xfrm>
            <a:off x="162858" y="1562995"/>
            <a:ext cx="8946497" cy="2123439"/>
          </a:xfrm>
          <a:prstGeom prst="rect"/>
        </p:spPr>
        <p:txBody>
          <a:bodyPr rtlCol="0" wrap="square">
            <a:spAutoFit/>
          </a:bodyPr>
          <a:p>
            <a:pPr indent="0" marL="0">
              <a:buNone/>
            </a:pPr>
            <a:r>
              <a:rPr altLang="en-US" sz="2800" lang="en-IN">
                <a:solidFill>
                  <a:srgbClr val="000000"/>
                </a:solidFill>
              </a:rPr>
              <a:t>रमन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प्रभ</a:t>
            </a:r>
            <a:r>
              <a:rPr altLang="en-US" sz="2800" lang="en-IN">
                <a:solidFill>
                  <a:srgbClr val="000000"/>
                </a:solidFill>
              </a:rPr>
              <a:t>ाव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मुख</a:t>
            </a:r>
            <a:r>
              <a:rPr altLang="en-US" sz="2800" lang="en-IN">
                <a:solidFill>
                  <a:srgbClr val="000000"/>
                </a:solidFill>
              </a:rPr>
              <a:t>्य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उपयो</a:t>
            </a:r>
            <a:r>
              <a:rPr altLang="en-US" sz="2800" lang="en-IN">
                <a:solidFill>
                  <a:srgbClr val="000000"/>
                </a:solidFill>
              </a:rPr>
              <a:t>ग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अणु</a:t>
            </a:r>
            <a:r>
              <a:rPr altLang="en-US" sz="2800" lang="en-US">
                <a:solidFill>
                  <a:srgbClr val="000000"/>
                </a:solidFill>
              </a:rPr>
              <a:t> 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सरंचना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ज्ञात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कर</a:t>
            </a:r>
            <a:r>
              <a:rPr altLang="en-US" sz="2800" lang="en-IN">
                <a:solidFill>
                  <a:srgbClr val="000000"/>
                </a:solidFill>
              </a:rPr>
              <a:t>न</a:t>
            </a:r>
            <a:r>
              <a:rPr altLang="en-US" sz="2800" lang="en-IN">
                <a:solidFill>
                  <a:srgbClr val="000000"/>
                </a:solidFill>
              </a:rPr>
              <a:t>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में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किया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जाता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IN">
                <a:solidFill>
                  <a:srgbClr val="000000"/>
                </a:solidFill>
              </a:rPr>
              <a:t>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  <a:p>
            <a:pPr indent="0" marL="0">
              <a:buNone/>
            </a:pPr>
            <a:r>
              <a:rPr altLang="en-US" sz="2800" lang="en-US">
                <a:solidFill>
                  <a:srgbClr val="000000"/>
                </a:solidFill>
              </a:rPr>
              <a:t>Example</a:t>
            </a:r>
            <a:r>
              <a:rPr altLang="en-US" sz="2800" lang="en-US">
                <a:solidFill>
                  <a:srgbClr val="000000"/>
                </a:solidFill>
              </a:rPr>
              <a:t>:</a:t>
            </a:r>
            <a:r>
              <a:rPr altLang="en-US" sz="2800" lang="en-US">
                <a:solidFill>
                  <a:srgbClr val="000000"/>
                </a:solidFill>
              </a:rPr>
              <a:t>-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द्व</a:t>
            </a:r>
            <a:r>
              <a:rPr altLang="en-US" sz="2800" lang="en-IN">
                <a:solidFill>
                  <a:srgbClr val="000000"/>
                </a:solidFill>
              </a:rPr>
              <a:t>ि</a:t>
            </a:r>
            <a:r>
              <a:rPr altLang="en-US" sz="2800" lang="en-IN">
                <a:solidFill>
                  <a:srgbClr val="000000"/>
                </a:solidFill>
              </a:rPr>
              <a:t>प</a:t>
            </a:r>
            <a:r>
              <a:rPr altLang="en-US" sz="2800" lang="en-IN">
                <a:solidFill>
                  <a:srgbClr val="000000"/>
                </a:solidFill>
              </a:rPr>
              <a:t>र</a:t>
            </a:r>
            <a:r>
              <a:rPr altLang="en-US" sz="2800" lang="en-IN">
                <a:solidFill>
                  <a:srgbClr val="000000"/>
                </a:solidFill>
              </a:rPr>
              <a:t>म</a:t>
            </a:r>
            <a:r>
              <a:rPr altLang="en-US" sz="2800" lang="en-IN">
                <a:solidFill>
                  <a:srgbClr val="000000"/>
                </a:solidFill>
              </a:rPr>
              <a:t>ा</a:t>
            </a:r>
            <a:r>
              <a:rPr altLang="en-US" sz="2800" lang="en-IN">
                <a:solidFill>
                  <a:srgbClr val="000000"/>
                </a:solidFill>
              </a:rPr>
              <a:t>ण</a:t>
            </a:r>
            <a:r>
              <a:rPr altLang="en-US" sz="2800" lang="en-IN">
                <a:solidFill>
                  <a:srgbClr val="000000"/>
                </a:solidFill>
              </a:rPr>
              <a:t>ु</a:t>
            </a:r>
            <a:r>
              <a:rPr altLang="en-US" sz="2800" lang="en-IN">
                <a:solidFill>
                  <a:srgbClr val="000000"/>
                </a:solidFill>
              </a:rPr>
              <a:t>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अ</a:t>
            </a:r>
            <a:r>
              <a:rPr altLang="en-US" sz="2800" lang="en-IN">
                <a:solidFill>
                  <a:srgbClr val="000000"/>
                </a:solidFill>
              </a:rPr>
              <a:t>ण</a:t>
            </a:r>
            <a:r>
              <a:rPr altLang="en-US" sz="2800" lang="en-IN">
                <a:solidFill>
                  <a:srgbClr val="000000"/>
                </a:solidFill>
              </a:rPr>
              <a:t>ु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रमन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वर्णक्रम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विश्लेषण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द्वार</a:t>
            </a:r>
            <a:r>
              <a:rPr altLang="en-US" sz="2800" lang="en-IN">
                <a:solidFill>
                  <a:srgbClr val="000000"/>
                </a:solidFill>
              </a:rPr>
              <a:t>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हम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उन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परमाणु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बी</a:t>
            </a:r>
            <a:r>
              <a:rPr altLang="en-US" sz="2800" lang="en-IN">
                <a:solidFill>
                  <a:srgbClr val="000000"/>
                </a:solidFill>
              </a:rPr>
              <a:t>च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रासायनिक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आबंध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प्रकृति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ज्ञात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लेते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IN">
                <a:solidFill>
                  <a:srgbClr val="000000"/>
                </a:solidFill>
              </a:rPr>
              <a:t>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 txBox="1"/>
          <p:nvPr/>
        </p:nvSpPr>
        <p:spPr>
          <a:xfrm>
            <a:off x="1656209" y="2689860"/>
            <a:ext cx="6036342" cy="1056640"/>
          </a:xfrm>
          <a:prstGeom prst="rect"/>
        </p:spPr>
        <p:txBody>
          <a:bodyPr rtlCol="0" wrap="square">
            <a:spAutoFit/>
          </a:bodyPr>
          <a:p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NK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YOU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r>
              <a:rPr b="1" sz="5400" i="1" lang="en-US" u="sng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.</a:t>
            </a:r>
            <a:endParaRPr b="1" sz="5400" i="1" lang="en-IN" u="sng">
              <a:solidFill>
                <a:srgbClr val="FFFF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0066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 txBox="1"/>
          <p:nvPr/>
        </p:nvSpPr>
        <p:spPr>
          <a:xfrm>
            <a:off x="1670591" y="324758"/>
            <a:ext cx="5108987" cy="955040"/>
          </a:xfrm>
          <a:prstGeom prst="rect"/>
        </p:spPr>
        <p:txBody>
          <a:bodyPr rtlCol="0" wrap="square">
            <a:spAutoFit/>
          </a:bodyPr>
          <a:p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altLang="en-US" b="1" sz="4800" i="1" lang="en-US" u="sng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ECT</a:t>
            </a:r>
            <a:endParaRPr b="1" sz="4800" i="1" lang="en-IN" u="sng">
              <a:solidFill>
                <a:srgbClr val="FFFF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587" name=""/>
          <p:cNvSpPr txBox="1"/>
          <p:nvPr/>
        </p:nvSpPr>
        <p:spPr>
          <a:xfrm>
            <a:off x="454857" y="1279797"/>
            <a:ext cx="8600245" cy="5209540"/>
          </a:xfrm>
          <a:prstGeom prst="rect"/>
        </p:spPr>
        <p:txBody>
          <a:bodyPr rtlCol="0" wrap="square">
            <a:spAutoFit/>
          </a:bodyPr>
          <a:p>
            <a:r>
              <a:rPr b="1" sz="3600" lang="en-US" u="sng">
                <a:solidFill>
                  <a:srgbClr val="FF0000"/>
                </a:solidFill>
              </a:rPr>
              <a:t>O</a:t>
            </a:r>
            <a:r>
              <a:rPr b="1" sz="3600" lang="en-US" u="sng">
                <a:solidFill>
                  <a:srgbClr val="FF0000"/>
                </a:solidFill>
              </a:rPr>
              <a:t>u</a:t>
            </a:r>
            <a:r>
              <a:rPr b="1" sz="3600" lang="en-US" u="sng">
                <a:solidFill>
                  <a:srgbClr val="FF0000"/>
                </a:solidFill>
              </a:rPr>
              <a:t>t</a:t>
            </a:r>
            <a:r>
              <a:rPr b="1" sz="3600" lang="en-US" u="sng">
                <a:solidFill>
                  <a:srgbClr val="FF0000"/>
                </a:solidFill>
              </a:rPr>
              <a:t>l</a:t>
            </a:r>
            <a:r>
              <a:rPr b="1" sz="3600" lang="en-US" u="sng">
                <a:solidFill>
                  <a:srgbClr val="FF0000"/>
                </a:solidFill>
              </a:rPr>
              <a:t>i</a:t>
            </a:r>
            <a:r>
              <a:rPr b="1" sz="3600" lang="en-US" u="sng">
                <a:solidFill>
                  <a:srgbClr val="FF0000"/>
                </a:solidFill>
              </a:rPr>
              <a:t>ne</a:t>
            </a:r>
            <a:r>
              <a:rPr b="1" sz="3600" lang="en-US" u="sng">
                <a:solidFill>
                  <a:srgbClr val="FF0000"/>
                </a:solidFill>
              </a:rPr>
              <a:t>:</a:t>
            </a:r>
            <a:r>
              <a:rPr b="1" sz="3600" lang="en-US" u="sng">
                <a:solidFill>
                  <a:srgbClr val="FF0000"/>
                </a:solidFill>
              </a:rPr>
              <a:t>-</a:t>
            </a:r>
            <a:endParaRPr sz="3600" lang="en-IN" u="sng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b="1" sz="3100" lang="en-US">
                <a:solidFill>
                  <a:srgbClr val="FF0000"/>
                </a:solidFill>
              </a:rPr>
              <a:t>I</a:t>
            </a:r>
            <a:r>
              <a:rPr b="1" sz="3100" lang="en-US">
                <a:solidFill>
                  <a:srgbClr val="FF0000"/>
                </a:solidFill>
              </a:rPr>
              <a:t>n</a:t>
            </a:r>
            <a:r>
              <a:rPr b="1" sz="3100" lang="en-US">
                <a:solidFill>
                  <a:srgbClr val="FF0000"/>
                </a:solidFill>
              </a:rPr>
              <a:t>t</a:t>
            </a:r>
            <a:r>
              <a:rPr b="1" sz="3100" lang="en-US">
                <a:solidFill>
                  <a:srgbClr val="FF0000"/>
                </a:solidFill>
              </a:rPr>
              <a:t>roduction</a:t>
            </a:r>
            <a:endParaRPr sz="31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b="1" sz="3100" lang="en-US">
                <a:solidFill>
                  <a:srgbClr val="FF0000"/>
                </a:solidFill>
              </a:rPr>
              <a:t>R</a:t>
            </a:r>
            <a:r>
              <a:rPr b="1" sz="3100" lang="en-US">
                <a:solidFill>
                  <a:srgbClr val="FF0000"/>
                </a:solidFill>
              </a:rPr>
              <a:t>a</a:t>
            </a:r>
            <a:r>
              <a:rPr b="1" sz="3100" lang="en-US">
                <a:solidFill>
                  <a:srgbClr val="FF0000"/>
                </a:solidFill>
              </a:rPr>
              <a:t>m</a:t>
            </a:r>
            <a:r>
              <a:rPr b="1" sz="3100" lang="en-US">
                <a:solidFill>
                  <a:srgbClr val="FF0000"/>
                </a:solidFill>
              </a:rPr>
              <a:t>a</a:t>
            </a:r>
            <a:r>
              <a:rPr b="1" sz="3100" lang="en-US">
                <a:solidFill>
                  <a:srgbClr val="FF0000"/>
                </a:solidFill>
              </a:rPr>
              <a:t>n</a:t>
            </a:r>
            <a:r>
              <a:rPr b="1" sz="3100" lang="en-US">
                <a:solidFill>
                  <a:srgbClr val="FF0000"/>
                </a:solidFill>
              </a:rPr>
              <a:t> </a:t>
            </a:r>
            <a:r>
              <a:rPr b="1" sz="3100" lang="en-US">
                <a:solidFill>
                  <a:srgbClr val="FF0000"/>
                </a:solidFill>
              </a:rPr>
              <a:t>E</a:t>
            </a:r>
            <a:r>
              <a:rPr b="1" sz="3100" lang="en-US">
                <a:solidFill>
                  <a:srgbClr val="FF0000"/>
                </a:solidFill>
              </a:rPr>
              <a:t>f</a:t>
            </a:r>
            <a:r>
              <a:rPr b="1" sz="3100" lang="en-US">
                <a:solidFill>
                  <a:srgbClr val="FF0000"/>
                </a:solidFill>
              </a:rPr>
              <a:t>f</a:t>
            </a:r>
            <a:r>
              <a:rPr b="1" sz="3100" lang="en-US">
                <a:solidFill>
                  <a:srgbClr val="FF0000"/>
                </a:solidFill>
              </a:rPr>
              <a:t>ect</a:t>
            </a:r>
            <a:endParaRPr sz="31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b="1" sz="3100" lang="en-US">
                <a:solidFill>
                  <a:srgbClr val="FF0000"/>
                </a:solidFill>
              </a:rPr>
              <a:t>Stokes</a:t>
            </a:r>
            <a:r>
              <a:rPr altLang="en-US" b="1" sz="3100" lang="en-US">
                <a:solidFill>
                  <a:srgbClr val="FF0000"/>
                </a:solidFill>
              </a:rPr>
              <a:t> Lines</a:t>
            </a:r>
            <a:r>
              <a:rPr altLang="en-US" b="1" sz="3100" lang="en-US">
                <a:solidFill>
                  <a:srgbClr val="FF0000"/>
                </a:solidFill>
              </a:rPr>
              <a:t> </a:t>
            </a:r>
            <a:r>
              <a:rPr altLang="en-US" b="1" sz="3100" lang="en-US">
                <a:solidFill>
                  <a:srgbClr val="FF0000"/>
                </a:solidFill>
              </a:rPr>
              <a:t>&amp;</a:t>
            </a:r>
            <a:r>
              <a:rPr altLang="en-US" b="1" sz="3100" lang="en-US">
                <a:solidFill>
                  <a:srgbClr val="FF0000"/>
                </a:solidFill>
              </a:rPr>
              <a:t> Anti-Stokes</a:t>
            </a:r>
            <a:endParaRPr sz="31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b="1" sz="3100" lang="en-US">
                <a:solidFill>
                  <a:srgbClr val="FF0000"/>
                </a:solidFill>
              </a:rPr>
              <a:t>R</a:t>
            </a:r>
            <a:r>
              <a:rPr altLang="en-US" b="1" sz="3100" lang="en-US">
                <a:solidFill>
                  <a:srgbClr val="FF0000"/>
                </a:solidFill>
              </a:rPr>
              <a:t>a</a:t>
            </a:r>
            <a:r>
              <a:rPr altLang="en-US" b="1" sz="3100" lang="en-US">
                <a:solidFill>
                  <a:srgbClr val="FF0000"/>
                </a:solidFill>
              </a:rPr>
              <a:t>m</a:t>
            </a:r>
            <a:r>
              <a:rPr altLang="en-US" b="1" sz="3100" lang="en-US">
                <a:solidFill>
                  <a:srgbClr val="FF0000"/>
                </a:solidFill>
              </a:rPr>
              <a:t>a</a:t>
            </a:r>
            <a:r>
              <a:rPr altLang="en-US" b="1" sz="3100" lang="en-US">
                <a:solidFill>
                  <a:srgbClr val="FF0000"/>
                </a:solidFill>
              </a:rPr>
              <a:t>n</a:t>
            </a:r>
            <a:r>
              <a:rPr altLang="en-US" b="1" sz="3100" lang="en-US">
                <a:solidFill>
                  <a:srgbClr val="FF0000"/>
                </a:solidFill>
              </a:rPr>
              <a:t> </a:t>
            </a:r>
            <a:r>
              <a:rPr altLang="en-US" b="1" sz="3100" lang="en-US">
                <a:solidFill>
                  <a:srgbClr val="FF0000"/>
                </a:solidFill>
              </a:rPr>
              <a:t>s</a:t>
            </a:r>
            <a:r>
              <a:rPr altLang="en-US" b="1" sz="3100" lang="en-US">
                <a:solidFill>
                  <a:srgbClr val="FF0000"/>
                </a:solidFill>
              </a:rPr>
              <a:t>h</a:t>
            </a:r>
            <a:r>
              <a:rPr altLang="en-US" b="1" sz="3100" lang="en-US">
                <a:solidFill>
                  <a:srgbClr val="FF0000"/>
                </a:solidFill>
              </a:rPr>
              <a:t>i</a:t>
            </a:r>
            <a:r>
              <a:rPr altLang="en-US" b="1" sz="3100" lang="en-US">
                <a:solidFill>
                  <a:srgbClr val="FF0000"/>
                </a:solidFill>
              </a:rPr>
              <a:t>f</a:t>
            </a:r>
            <a:r>
              <a:rPr altLang="en-US" b="1" sz="3100" lang="en-US">
                <a:solidFill>
                  <a:srgbClr val="FF0000"/>
                </a:solidFill>
              </a:rPr>
              <a:t>t</a:t>
            </a:r>
            <a:endParaRPr sz="31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b="1" sz="3100" lang="en-US">
                <a:solidFill>
                  <a:srgbClr val="FF0000"/>
                </a:solidFill>
              </a:rPr>
              <a:t>C</a:t>
            </a:r>
            <a:r>
              <a:rPr altLang="en-US" b="1" sz="3100" lang="en-US">
                <a:solidFill>
                  <a:srgbClr val="FF0000"/>
                </a:solidFill>
              </a:rPr>
              <a:t>h</a:t>
            </a:r>
            <a:r>
              <a:rPr altLang="en-US" b="1" sz="3100" lang="en-US">
                <a:solidFill>
                  <a:srgbClr val="FF0000"/>
                </a:solidFill>
              </a:rPr>
              <a:t>a</a:t>
            </a:r>
            <a:r>
              <a:rPr altLang="en-US" b="1" sz="3100" lang="en-US">
                <a:solidFill>
                  <a:srgbClr val="FF0000"/>
                </a:solidFill>
              </a:rPr>
              <a:t>r</a:t>
            </a:r>
            <a:r>
              <a:rPr altLang="en-US" b="1" sz="3100" lang="en-US">
                <a:solidFill>
                  <a:srgbClr val="FF0000"/>
                </a:solidFill>
              </a:rPr>
              <a:t>a</a:t>
            </a:r>
            <a:r>
              <a:rPr altLang="en-US" b="1" sz="3100" lang="en-US">
                <a:solidFill>
                  <a:srgbClr val="FF0000"/>
                </a:solidFill>
              </a:rPr>
              <a:t>cteristics</a:t>
            </a:r>
            <a:r>
              <a:rPr altLang="en-US" b="1" sz="3100" lang="en-US">
                <a:solidFill>
                  <a:srgbClr val="FF0000"/>
                </a:solidFill>
              </a:rPr>
              <a:t> of</a:t>
            </a:r>
            <a:r>
              <a:rPr altLang="en-US" b="1" sz="3100" lang="en-US">
                <a:solidFill>
                  <a:srgbClr val="FF0000"/>
                </a:solidFill>
              </a:rPr>
              <a:t> Raman</a:t>
            </a:r>
            <a:r>
              <a:rPr altLang="en-US" b="1" sz="3100" lang="en-US">
                <a:solidFill>
                  <a:srgbClr val="FF0000"/>
                </a:solidFill>
              </a:rPr>
              <a:t> Effect</a:t>
            </a:r>
            <a:endParaRPr sz="31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b="1" sz="3100" lang="en-US">
                <a:solidFill>
                  <a:srgbClr val="FF0000"/>
                </a:solidFill>
              </a:rPr>
              <a:t>E</a:t>
            </a:r>
            <a:r>
              <a:rPr altLang="en-US" b="1" sz="3100" lang="en-US">
                <a:solidFill>
                  <a:srgbClr val="FF0000"/>
                </a:solidFill>
              </a:rPr>
              <a:t>x</a:t>
            </a:r>
            <a:r>
              <a:rPr altLang="en-US" b="1" sz="3100" lang="en-US">
                <a:solidFill>
                  <a:srgbClr val="FF0000"/>
                </a:solidFill>
              </a:rPr>
              <a:t>p</a:t>
            </a:r>
            <a:r>
              <a:rPr altLang="en-US" b="1" sz="3100" lang="en-US">
                <a:solidFill>
                  <a:srgbClr val="FF0000"/>
                </a:solidFill>
              </a:rPr>
              <a:t>e</a:t>
            </a:r>
            <a:r>
              <a:rPr altLang="en-US" b="1" sz="3100" lang="en-US">
                <a:solidFill>
                  <a:srgbClr val="FF0000"/>
                </a:solidFill>
              </a:rPr>
              <a:t>r</a:t>
            </a:r>
            <a:r>
              <a:rPr altLang="en-US" b="1" sz="3100" lang="en-US">
                <a:solidFill>
                  <a:srgbClr val="FF0000"/>
                </a:solidFill>
              </a:rPr>
              <a:t>imental</a:t>
            </a:r>
            <a:r>
              <a:rPr altLang="en-US" b="1" sz="3100" lang="en-US">
                <a:solidFill>
                  <a:srgbClr val="FF0000"/>
                </a:solidFill>
              </a:rPr>
              <a:t> Arrangement</a:t>
            </a:r>
            <a:r>
              <a:rPr altLang="en-US" b="1" sz="3100" lang="en-US">
                <a:solidFill>
                  <a:srgbClr val="FF0000"/>
                </a:solidFill>
              </a:rPr>
              <a:t> for</a:t>
            </a:r>
            <a:r>
              <a:rPr altLang="en-US" b="1" sz="3100" lang="en-US">
                <a:solidFill>
                  <a:srgbClr val="FF0000"/>
                </a:solidFill>
              </a:rPr>
              <a:t> </a:t>
            </a:r>
            <a:r>
              <a:rPr altLang="en-US" b="1" sz="3100" lang="en-US">
                <a:solidFill>
                  <a:srgbClr val="FF0000"/>
                </a:solidFill>
              </a:rPr>
              <a:t>Raman</a:t>
            </a:r>
            <a:r>
              <a:rPr altLang="en-US" b="1" sz="3100" lang="en-US">
                <a:solidFill>
                  <a:srgbClr val="FF0000"/>
                </a:solidFill>
              </a:rPr>
              <a:t> Effec</a:t>
            </a:r>
            <a:r>
              <a:rPr altLang="en-US" b="1" sz="3100" lang="en-US">
                <a:solidFill>
                  <a:srgbClr val="FF0000"/>
                </a:solidFill>
              </a:rPr>
              <a:t>t</a:t>
            </a:r>
            <a:endParaRPr sz="31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b="1" sz="3100" lang="en-US">
                <a:solidFill>
                  <a:srgbClr val="FF0000"/>
                </a:solidFill>
              </a:rPr>
              <a:t>E</a:t>
            </a:r>
            <a:r>
              <a:rPr altLang="en-US" b="1" sz="3100" lang="en-US">
                <a:solidFill>
                  <a:srgbClr val="FF0000"/>
                </a:solidFill>
              </a:rPr>
              <a:t>x</a:t>
            </a:r>
            <a:r>
              <a:rPr altLang="en-US" b="1" sz="3100" lang="en-US">
                <a:solidFill>
                  <a:srgbClr val="FF0000"/>
                </a:solidFill>
              </a:rPr>
              <a:t>p</a:t>
            </a:r>
            <a:r>
              <a:rPr altLang="en-US" b="1" sz="3100" lang="en-US">
                <a:solidFill>
                  <a:srgbClr val="FF0000"/>
                </a:solidFill>
              </a:rPr>
              <a:t>l</a:t>
            </a:r>
            <a:r>
              <a:rPr altLang="en-US" b="1" sz="3100" lang="en-US">
                <a:solidFill>
                  <a:srgbClr val="FF0000"/>
                </a:solidFill>
              </a:rPr>
              <a:t>anation</a:t>
            </a:r>
            <a:r>
              <a:rPr altLang="en-US" b="1" sz="3100" lang="en-US">
                <a:solidFill>
                  <a:srgbClr val="FF0000"/>
                </a:solidFill>
              </a:rPr>
              <a:t> of</a:t>
            </a:r>
            <a:r>
              <a:rPr altLang="en-US" b="1" sz="3100" lang="en-US">
                <a:solidFill>
                  <a:srgbClr val="FF0000"/>
                </a:solidFill>
              </a:rPr>
              <a:t> Raman</a:t>
            </a:r>
            <a:r>
              <a:rPr altLang="en-US" b="1" sz="3100" lang="en-US">
                <a:solidFill>
                  <a:srgbClr val="FF0000"/>
                </a:solidFill>
              </a:rPr>
              <a:t> Effect</a:t>
            </a:r>
            <a:endParaRPr sz="31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b="1" sz="3100" lang="en-US">
                <a:solidFill>
                  <a:srgbClr val="FF0000"/>
                </a:solidFill>
              </a:rPr>
              <a:t>A</a:t>
            </a:r>
            <a:r>
              <a:rPr altLang="en-US" b="1" sz="3100" lang="en-US">
                <a:solidFill>
                  <a:srgbClr val="FF0000"/>
                </a:solidFill>
              </a:rPr>
              <a:t>p</a:t>
            </a:r>
            <a:r>
              <a:rPr altLang="en-US" b="1" sz="3100" lang="en-US">
                <a:solidFill>
                  <a:srgbClr val="FF0000"/>
                </a:solidFill>
              </a:rPr>
              <a:t>p</a:t>
            </a:r>
            <a:r>
              <a:rPr altLang="en-US" b="1" sz="3100" lang="en-US">
                <a:solidFill>
                  <a:srgbClr val="FF0000"/>
                </a:solidFill>
              </a:rPr>
              <a:t>lication</a:t>
            </a:r>
            <a:r>
              <a:rPr altLang="en-US" b="1" sz="3100" lang="en-US">
                <a:solidFill>
                  <a:srgbClr val="FF0000"/>
                </a:solidFill>
              </a:rPr>
              <a:t> of</a:t>
            </a:r>
            <a:r>
              <a:rPr altLang="en-US" b="1" sz="3100" lang="en-US">
                <a:solidFill>
                  <a:srgbClr val="FF0000"/>
                </a:solidFill>
              </a:rPr>
              <a:t> Raman</a:t>
            </a:r>
            <a:r>
              <a:rPr altLang="en-US" b="1" sz="3100" lang="en-US">
                <a:solidFill>
                  <a:srgbClr val="FF0000"/>
                </a:solidFill>
              </a:rPr>
              <a:t> Effect</a:t>
            </a:r>
            <a:endParaRPr sz="3100" lang="en-IN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 txBox="1"/>
          <p:nvPr/>
        </p:nvSpPr>
        <p:spPr>
          <a:xfrm>
            <a:off x="0" y="0"/>
            <a:ext cx="4000000" cy="802639"/>
          </a:xfrm>
          <a:prstGeom prst="rect"/>
          <a:solidFill>
            <a:srgbClr val="FF0000"/>
          </a:solidFill>
        </p:spPr>
        <p:txBody>
          <a:bodyPr rtlCol="0" wrap="square">
            <a:spAutoFit/>
          </a:bodyPr>
          <a:p>
            <a:r>
              <a:rPr b="1" sz="4000" i="0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000" i="0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000" i="0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troduction</a:t>
            </a:r>
            <a:r>
              <a:rPr b="1" sz="4000" i="0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b="1" sz="4000" i="0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4000" i="0" lang="en-IN" u="sng">
              <a:solidFill>
                <a:srgbClr val="0000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B50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 txBox="1"/>
          <p:nvPr/>
        </p:nvSpPr>
        <p:spPr>
          <a:xfrm>
            <a:off x="293521" y="465192"/>
            <a:ext cx="8612884" cy="2669540"/>
          </a:xfrm>
          <a:prstGeom prst="rect"/>
          <a:solidFill>
            <a:srgbClr val="FFFF00"/>
          </a:solidFill>
        </p:spPr>
        <p:txBody>
          <a:bodyPr rtlCol="0" wrap="square">
            <a:spAutoFit/>
          </a:bodyPr>
          <a:p>
            <a:r>
              <a:rPr b="1" sz="3000" lang="en-US" u="sng">
                <a:solidFill>
                  <a:srgbClr val="000000"/>
                </a:solidFill>
              </a:rPr>
              <a:t>R</a:t>
            </a:r>
            <a:r>
              <a:rPr b="1" sz="3000" lang="en-US" u="sng">
                <a:solidFill>
                  <a:srgbClr val="000000"/>
                </a:solidFill>
              </a:rPr>
              <a:t>a</a:t>
            </a:r>
            <a:r>
              <a:rPr b="1" sz="3000" lang="en-US" u="sng">
                <a:solidFill>
                  <a:srgbClr val="000000"/>
                </a:solidFill>
              </a:rPr>
              <a:t>m</a:t>
            </a:r>
            <a:r>
              <a:rPr b="1" sz="3000" lang="en-US" u="sng">
                <a:solidFill>
                  <a:srgbClr val="000000"/>
                </a:solidFill>
              </a:rPr>
              <a:t>a</a:t>
            </a:r>
            <a:r>
              <a:rPr b="1" sz="3000" lang="en-US" u="sng">
                <a:solidFill>
                  <a:srgbClr val="000000"/>
                </a:solidFill>
              </a:rPr>
              <a:t>n</a:t>
            </a:r>
            <a:r>
              <a:rPr b="1" sz="3000" lang="en-US" u="sng">
                <a:solidFill>
                  <a:srgbClr val="000000"/>
                </a:solidFill>
              </a:rPr>
              <a:t> </a:t>
            </a:r>
            <a:r>
              <a:rPr b="1" sz="3000" lang="en-US" u="sng">
                <a:solidFill>
                  <a:srgbClr val="000000"/>
                </a:solidFill>
              </a:rPr>
              <a:t>E</a:t>
            </a:r>
            <a:r>
              <a:rPr b="1" sz="3000" lang="en-US" u="sng">
                <a:solidFill>
                  <a:srgbClr val="000000"/>
                </a:solidFill>
              </a:rPr>
              <a:t>f</a:t>
            </a:r>
            <a:r>
              <a:rPr b="1" sz="3000" lang="en-US" u="sng">
                <a:solidFill>
                  <a:srgbClr val="000000"/>
                </a:solidFill>
              </a:rPr>
              <a:t>f</a:t>
            </a:r>
            <a:r>
              <a:rPr b="1" sz="3000" lang="en-US" u="sng">
                <a:solidFill>
                  <a:srgbClr val="000000"/>
                </a:solidFill>
              </a:rPr>
              <a:t>ect</a:t>
            </a:r>
            <a:r>
              <a:rPr b="1" sz="3000" lang="en-US" u="sng">
                <a:solidFill>
                  <a:srgbClr val="000000"/>
                </a:solidFill>
              </a:rPr>
              <a:t>:</a:t>
            </a:r>
            <a:r>
              <a:rPr b="1" sz="3000" lang="en-US" u="sng">
                <a:solidFill>
                  <a:srgbClr val="000000"/>
                </a:solidFill>
              </a:rPr>
              <a:t>-</a:t>
            </a:r>
            <a:endParaRPr b="1" sz="3000" lang="en-IN" u="sng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सन्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1</a:t>
            </a:r>
            <a:r>
              <a:rPr altLang="en-US" sz="2800" lang="en-US">
                <a:solidFill>
                  <a:srgbClr val="000000"/>
                </a:solidFill>
              </a:rPr>
              <a:t>9</a:t>
            </a:r>
            <a:r>
              <a:rPr altLang="en-US" sz="2800" lang="en-US">
                <a:solidFill>
                  <a:srgbClr val="000000"/>
                </a:solidFill>
              </a:rPr>
              <a:t>2</a:t>
            </a:r>
            <a:r>
              <a:rPr altLang="en-US" sz="2800" lang="en-US">
                <a:solidFill>
                  <a:srgbClr val="000000"/>
                </a:solidFill>
              </a:rPr>
              <a:t>8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में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प्रोफ़ेसर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सी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 वी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IN">
                <a:solidFill>
                  <a:srgbClr val="000000"/>
                </a:solidFill>
              </a:rPr>
              <a:t>रमन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ने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किस</a:t>
            </a:r>
            <a:r>
              <a:rPr altLang="en-US" sz="2800" lang="en-IN">
                <a:solidFill>
                  <a:srgbClr val="000000"/>
                </a:solidFill>
              </a:rPr>
              <a:t>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पारदर्श</a:t>
            </a:r>
            <a:r>
              <a:rPr altLang="en-US" sz="2800" lang="en-IN">
                <a:solidFill>
                  <a:srgbClr val="000000"/>
                </a:solidFill>
              </a:rPr>
              <a:t>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माध्यम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प्रकीर्णित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प्रक</a:t>
            </a:r>
            <a:r>
              <a:rPr altLang="en-US" sz="2800" lang="en-IN">
                <a:solidFill>
                  <a:srgbClr val="000000"/>
                </a:solidFill>
              </a:rPr>
              <a:t>ा</a:t>
            </a:r>
            <a:r>
              <a:rPr altLang="en-US" sz="2800" lang="en-IN">
                <a:solidFill>
                  <a:srgbClr val="000000"/>
                </a:solidFill>
              </a:rPr>
              <a:t>श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उच्च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विभ</a:t>
            </a:r>
            <a:r>
              <a:rPr altLang="en-US" sz="2800" lang="en-IN">
                <a:solidFill>
                  <a:srgbClr val="000000"/>
                </a:solidFill>
              </a:rPr>
              <a:t>े</a:t>
            </a:r>
            <a:r>
              <a:rPr altLang="en-US" sz="2800" lang="en-IN">
                <a:solidFill>
                  <a:srgbClr val="000000"/>
                </a:solidFill>
              </a:rPr>
              <a:t>द</a:t>
            </a:r>
            <a:r>
              <a:rPr altLang="en-US" sz="2800" lang="en-IN">
                <a:solidFill>
                  <a:srgbClr val="000000"/>
                </a:solidFill>
              </a:rPr>
              <a:t>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क्ष</a:t>
            </a:r>
            <a:r>
              <a:rPr altLang="en-US" sz="2800" lang="en-IN">
                <a:solidFill>
                  <a:srgbClr val="000000"/>
                </a:solidFill>
              </a:rPr>
              <a:t>म</a:t>
            </a:r>
            <a:r>
              <a:rPr altLang="en-US" sz="2800" lang="en-IN">
                <a:solidFill>
                  <a:srgbClr val="000000"/>
                </a:solidFill>
              </a:rPr>
              <a:t>ता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वाले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स्पेक्ट्र</a:t>
            </a:r>
            <a:r>
              <a:rPr altLang="en-US" sz="2800" lang="en-IN">
                <a:solidFill>
                  <a:srgbClr val="000000"/>
                </a:solidFill>
              </a:rPr>
              <a:t>ो</a:t>
            </a:r>
            <a:r>
              <a:rPr altLang="en-US" sz="2800" lang="en-IN">
                <a:solidFill>
                  <a:srgbClr val="000000"/>
                </a:solidFill>
              </a:rPr>
              <a:t>स</a:t>
            </a:r>
            <a:r>
              <a:rPr altLang="en-US" sz="2800" lang="en-IN">
                <a:solidFill>
                  <a:srgbClr val="000000"/>
                </a:solidFill>
              </a:rPr>
              <a:t>्</a:t>
            </a:r>
            <a:r>
              <a:rPr altLang="en-US" sz="2800" lang="en-IN">
                <a:solidFill>
                  <a:srgbClr val="000000"/>
                </a:solidFill>
              </a:rPr>
              <a:t>क</a:t>
            </a:r>
            <a:r>
              <a:rPr altLang="en-US" sz="2800" lang="en-IN">
                <a:solidFill>
                  <a:srgbClr val="000000"/>
                </a:solidFill>
              </a:rPr>
              <a:t>ो</a:t>
            </a:r>
            <a:r>
              <a:rPr altLang="en-US" sz="2800" lang="en-IN">
                <a:solidFill>
                  <a:srgbClr val="000000"/>
                </a:solidFill>
              </a:rPr>
              <a:t>प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विश्लेषण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किया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r>
              <a:rPr altLang="en-US" sz="2800" lang="en-US">
                <a:solidFill>
                  <a:srgbClr val="000000"/>
                </a:solidFill>
              </a:rPr>
              <a:t> उन्होंने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पाया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</a:t>
            </a:r>
            <a:r>
              <a:rPr altLang="en-US" sz="2800" lang="en-IN">
                <a:solidFill>
                  <a:srgbClr val="000000"/>
                </a:solidFill>
              </a:rPr>
              <a:t>ि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स्पेक्ट्रम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में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केन्द्रीय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ती</a:t>
            </a:r>
            <a:r>
              <a:rPr altLang="en-US" sz="2800" lang="en-IN">
                <a:solidFill>
                  <a:srgbClr val="000000"/>
                </a:solidFill>
              </a:rPr>
              <a:t>व</a:t>
            </a:r>
            <a:r>
              <a:rPr altLang="en-US" sz="2800" lang="en-IN">
                <a:solidFill>
                  <a:srgbClr val="000000"/>
                </a:solidFill>
              </a:rPr>
              <a:t>्र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</a:t>
            </a:r>
            <a:r>
              <a:rPr altLang="en-US" sz="2800" lang="en-IN">
                <a:solidFill>
                  <a:srgbClr val="000000"/>
                </a:solidFill>
              </a:rPr>
              <a:t>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दोनों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ओर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कुछ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कम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ती</a:t>
            </a:r>
            <a:r>
              <a:rPr altLang="en-US" sz="2800" lang="en-IN">
                <a:solidFill>
                  <a:srgbClr val="000000"/>
                </a:solidFill>
              </a:rPr>
              <a:t>व्र</a:t>
            </a:r>
            <a:r>
              <a:rPr altLang="en-US" sz="2800" lang="en-IN">
                <a:solidFill>
                  <a:srgbClr val="000000"/>
                </a:solidFill>
              </a:rPr>
              <a:t>ता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रेखाएं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प्राप्त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होती</a:t>
            </a:r>
            <a:r>
              <a:rPr altLang="en-US" sz="2800" lang="en-US">
                <a:solidFill>
                  <a:srgbClr val="000000"/>
                </a:solidFill>
              </a:rPr>
              <a:t> हैं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en-IN">
              <a:solidFill>
                <a:srgbClr val="000000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8854" y="3155489"/>
            <a:ext cx="8607550" cy="3659019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5811" y="1881549"/>
            <a:ext cx="8936254" cy="4827994"/>
          </a:xfrm>
          <a:prstGeom prst="rect"/>
        </p:spPr>
      </p:pic>
      <p:sp>
        <p:nvSpPr>
          <p:cNvPr id="1048594" name=""/>
          <p:cNvSpPr txBox="1"/>
          <p:nvPr/>
        </p:nvSpPr>
        <p:spPr>
          <a:xfrm>
            <a:off x="364134" y="330777"/>
            <a:ext cx="8007920" cy="789940"/>
          </a:xfrm>
          <a:prstGeom prst="rect"/>
        </p:spPr>
        <p:txBody>
          <a:bodyPr rtlCol="0" wrap="square">
            <a:spAutoFit/>
          </a:bodyPr>
          <a:p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&amp;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k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b="1" sz="4100" i="1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4100" i="1" lang="en-IN" u="sng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 txBox="1"/>
          <p:nvPr/>
        </p:nvSpPr>
        <p:spPr>
          <a:xfrm>
            <a:off x="0" y="0"/>
            <a:ext cx="9339144" cy="4231641"/>
          </a:xfrm>
          <a:prstGeom prst="rect"/>
        </p:spPr>
        <p:txBody>
          <a:bodyPr rtlCol="0" wrap="square">
            <a:spAutoFit/>
          </a:bodyPr>
          <a:p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b="1" sz="40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4000" lang="en-IN" u="sng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24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य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द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ि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आ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ि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विकिर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ण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आवृत्ति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ैं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तो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इस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के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एक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ओर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कम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आवृति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1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रेखा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को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स्ट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ो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रेखा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तथा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दूसरी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ओर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अधिक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आवृति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2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ी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रेखा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को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प्रतिस्टो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रेखा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कहते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हैं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।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आपतित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विकिर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ण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आवृति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v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े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स्ट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ो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या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प्रटिस्टोक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रेखा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की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आवृत्ति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में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अं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त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को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रमन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विस्थापन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कहते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हैं</a:t>
            </a:r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।</a:t>
            </a:r>
            <a:endParaRPr b="1" sz="4000" lang="en-IN" u="sng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  <a:p>
            <a:r>
              <a:rPr altLang="en-US" b="0" sz="3200" lang="en-IN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रमन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विस्थापन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r>
              <a:rPr altLang="en-US" b="0" sz="3200" lang="en-US" u="none">
                <a:solidFill>
                  <a:srgbClr val="FFFF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0" sz="3200" lang="en-US" u="none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endParaRPr b="1" sz="4000" lang="en-IN" u="sng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165" t="48258" r="0" b="5364"/>
          <a:stretch>
            <a:fillRect/>
          </a:stretch>
        </p:blipFill>
        <p:spPr>
          <a:xfrm>
            <a:off x="2093203" y="4156380"/>
            <a:ext cx="6124423" cy="652619"/>
          </a:xfrm>
          <a:prstGeom prst="rect"/>
        </p:spPr>
      </p:pic>
      <p:sp>
        <p:nvSpPr>
          <p:cNvPr id="1048596" name=""/>
          <p:cNvSpPr txBox="1"/>
          <p:nvPr/>
        </p:nvSpPr>
        <p:spPr>
          <a:xfrm>
            <a:off x="253632" y="5075688"/>
            <a:ext cx="8595769" cy="1107439"/>
          </a:xfrm>
          <a:prstGeom prst="rect"/>
          <a:solidFill>
            <a:srgbClr val="98CC00"/>
          </a:solidFill>
        </p:spPr>
        <p:txBody>
          <a:bodyPr rtlCol="0" wrap="square">
            <a:spAutoFit/>
          </a:bodyPr>
          <a:p>
            <a:r>
              <a:rPr altLang="en-US" sz="2800" lang="en-IN">
                <a:solidFill>
                  <a:srgbClr val="000000"/>
                </a:solidFill>
              </a:rPr>
              <a:t>रमन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विस्थापन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मान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3</a:t>
            </a:r>
            <a:r>
              <a:rPr altLang="en-US" sz="2800" lang="en-IN">
                <a:solidFill>
                  <a:srgbClr val="000000"/>
                </a:solidFill>
              </a:rPr>
              <a:t>×</a:t>
            </a:r>
            <a:r>
              <a:rPr altLang="en-US" sz="2800" lang="en-US">
                <a:solidFill>
                  <a:srgbClr val="000000"/>
                </a:solidFill>
              </a:rPr>
              <a:t>1</a:t>
            </a:r>
            <a:r>
              <a:rPr altLang="en-US" sz="2800" lang="en-US">
                <a:solidFill>
                  <a:srgbClr val="000000"/>
                </a:solidFill>
              </a:rPr>
              <a:t>0</a:t>
            </a:r>
            <a:r>
              <a:rPr altLang="en-US" sz="2800" lang="en-US">
                <a:solidFill>
                  <a:srgbClr val="000000"/>
                </a:solidFill>
              </a:rPr>
              <a:t>^</a:t>
            </a:r>
            <a:r>
              <a:rPr altLang="en-US" sz="2800" lang="en-US">
                <a:solidFill>
                  <a:srgbClr val="000000"/>
                </a:solidFill>
              </a:rPr>
              <a:t>1</a:t>
            </a:r>
            <a:r>
              <a:rPr altLang="en-US" sz="2800" lang="en-US">
                <a:solidFill>
                  <a:srgbClr val="000000"/>
                </a:solidFill>
              </a:rPr>
              <a:t>2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H</a:t>
            </a:r>
            <a:r>
              <a:rPr altLang="en-US" sz="2800" lang="en-US">
                <a:solidFill>
                  <a:srgbClr val="000000"/>
                </a:solidFill>
              </a:rPr>
              <a:t>z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</a:t>
            </a:r>
            <a:r>
              <a:rPr altLang="en-US" sz="2800" lang="en-IN">
                <a:solidFill>
                  <a:srgbClr val="000000"/>
                </a:solidFill>
              </a:rPr>
              <a:t>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1</a:t>
            </a:r>
            <a:r>
              <a:rPr altLang="en-US" sz="2800" lang="en-US">
                <a:solidFill>
                  <a:srgbClr val="000000"/>
                </a:solidFill>
              </a:rPr>
              <a:t>0</a:t>
            </a:r>
            <a:r>
              <a:rPr altLang="en-US" sz="2800" lang="en-US">
                <a:solidFill>
                  <a:srgbClr val="000000"/>
                </a:solidFill>
              </a:rPr>
              <a:t>^</a:t>
            </a:r>
            <a:r>
              <a:rPr altLang="en-US" sz="2800" lang="en-US">
                <a:solidFill>
                  <a:srgbClr val="000000"/>
                </a:solidFill>
              </a:rPr>
              <a:t>1</a:t>
            </a:r>
            <a:r>
              <a:rPr altLang="en-US" sz="2800" lang="en-US">
                <a:solidFill>
                  <a:srgbClr val="000000"/>
                </a:solidFill>
              </a:rPr>
              <a:t>4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H</a:t>
            </a:r>
            <a:r>
              <a:rPr altLang="en-US" sz="2800" lang="en-US">
                <a:solidFill>
                  <a:srgbClr val="000000"/>
                </a:solidFill>
              </a:rPr>
              <a:t>z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</a:t>
            </a:r>
            <a:r>
              <a:rPr altLang="en-US" sz="2800" lang="en-IN">
                <a:solidFill>
                  <a:srgbClr val="000000"/>
                </a:solidFill>
              </a:rPr>
              <a:t>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परास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IN">
                <a:solidFill>
                  <a:srgbClr val="000000"/>
                </a:solidFill>
              </a:rPr>
              <a:t>ं</a:t>
            </a:r>
            <a:r>
              <a:rPr altLang="en-US" sz="2800" lang="en-US">
                <a:solidFill>
                  <a:srgbClr val="000000"/>
                </a:solidFill>
              </a:rPr>
              <a:t> जो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विद्युत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चुम्बकीय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वर्ण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क्रम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दू</a:t>
            </a:r>
            <a:r>
              <a:rPr altLang="en-US" sz="2800" lang="en-IN">
                <a:solidFill>
                  <a:srgbClr val="000000"/>
                </a:solidFill>
              </a:rPr>
              <a:t>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तथा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अवरक्त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क्षे</a:t>
            </a:r>
            <a:r>
              <a:rPr altLang="en-US" sz="2800" lang="en-IN">
                <a:solidFill>
                  <a:srgbClr val="000000"/>
                </a:solidFill>
              </a:rPr>
              <a:t>त्र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में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होता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 txBox="1"/>
          <p:nvPr/>
        </p:nvSpPr>
        <p:spPr>
          <a:xfrm>
            <a:off x="175392" y="194951"/>
            <a:ext cx="7844578" cy="739140"/>
          </a:xfrm>
          <a:prstGeom prst="rect"/>
          <a:solidFill>
            <a:srgbClr val="92D04F"/>
          </a:solidFill>
        </p:spPr>
        <p:txBody>
          <a:bodyPr rtlCol="0" wrap="square">
            <a:spAutoFit/>
          </a:bodyPr>
          <a:p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Chara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stics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i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altLang="en-US" b="1" sz="36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3600" lang="en-IN" u="sng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598" name=""/>
          <p:cNvSpPr txBox="1"/>
          <p:nvPr/>
        </p:nvSpPr>
        <p:spPr>
          <a:xfrm>
            <a:off x="26960" y="1389173"/>
            <a:ext cx="9224544" cy="4663439"/>
          </a:xfrm>
          <a:prstGeom prst="rect"/>
        </p:spPr>
        <p:txBody>
          <a:bodyPr rtlCol="0" wrap="square">
            <a:spAutoFit/>
          </a:bodyPr>
          <a:p>
            <a:pPr indent="-514350" marL="514350">
              <a:buFont typeface="+mj-lt"/>
              <a:buAutoNum type="arabicPeriod" startAt="1"/>
            </a:pPr>
            <a:r>
              <a:rPr altLang="en-US" sz="2800" lang="en-IN">
                <a:solidFill>
                  <a:srgbClr val="000000"/>
                </a:solidFill>
              </a:rPr>
              <a:t>स्टोक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तथा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प्रतिस्</a:t>
            </a:r>
            <a:r>
              <a:rPr altLang="en-US" sz="2800" lang="en-IN">
                <a:solidFill>
                  <a:srgbClr val="000000"/>
                </a:solidFill>
              </a:rPr>
              <a:t>टोक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रेखाएं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मूल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दो</a:t>
            </a:r>
            <a:r>
              <a:rPr altLang="en-US" sz="2800" lang="en-IN">
                <a:solidFill>
                  <a:srgbClr val="000000"/>
                </a:solidFill>
              </a:rPr>
              <a:t>नों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ओर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सम</a:t>
            </a:r>
            <a:r>
              <a:rPr altLang="en-US" sz="2800" lang="en-IN">
                <a:solidFill>
                  <a:srgbClr val="000000"/>
                </a:solidFill>
              </a:rPr>
              <a:t>मित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स्थ</a:t>
            </a:r>
            <a:r>
              <a:rPr altLang="en-US" sz="2800" lang="en-IN">
                <a:solidFill>
                  <a:srgbClr val="000000"/>
                </a:solidFill>
              </a:rPr>
              <a:t>ित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होती</a:t>
            </a:r>
            <a:r>
              <a:rPr altLang="en-US" sz="2800" lang="en-US">
                <a:solidFill>
                  <a:srgbClr val="000000"/>
                </a:solidFill>
              </a:rPr>
              <a:t> हैं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sz="2800" lang="en-IN">
                <a:solidFill>
                  <a:srgbClr val="000000"/>
                </a:solidFill>
              </a:rPr>
              <a:t>मूल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ती</a:t>
            </a:r>
            <a:r>
              <a:rPr altLang="en-US" sz="2800" lang="en-IN">
                <a:solidFill>
                  <a:srgbClr val="000000"/>
                </a:solidFill>
              </a:rPr>
              <a:t>व्र</a:t>
            </a:r>
            <a:r>
              <a:rPr altLang="en-US" sz="2800" lang="en-US">
                <a:solidFill>
                  <a:srgbClr val="000000"/>
                </a:solidFill>
              </a:rPr>
              <a:t> रेखा</a:t>
            </a:r>
            <a:r>
              <a:rPr altLang="en-US" sz="2800" lang="en-US">
                <a:solidFill>
                  <a:srgbClr val="000000"/>
                </a:solidFill>
              </a:rPr>
              <a:t> की</a:t>
            </a:r>
            <a:r>
              <a:rPr altLang="en-US" sz="2800" lang="en-US">
                <a:solidFill>
                  <a:srgbClr val="000000"/>
                </a:solidFill>
              </a:rPr>
              <a:t> आवृति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 आपत</a:t>
            </a:r>
            <a:r>
              <a:rPr altLang="en-US" sz="2800" lang="en-IN">
                <a:solidFill>
                  <a:srgbClr val="000000"/>
                </a:solidFill>
              </a:rPr>
              <a:t>ित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</a:t>
            </a:r>
            <a:r>
              <a:rPr altLang="en-US" sz="2800" lang="en-IN">
                <a:solidFill>
                  <a:srgbClr val="000000"/>
                </a:solidFill>
              </a:rPr>
              <a:t>क</a:t>
            </a:r>
            <a:r>
              <a:rPr altLang="en-US" sz="2800" lang="en-IN">
                <a:solidFill>
                  <a:srgbClr val="000000"/>
                </a:solidFill>
              </a:rPr>
              <a:t>ा</a:t>
            </a:r>
            <a:r>
              <a:rPr altLang="en-US" sz="2800" lang="en-IN">
                <a:solidFill>
                  <a:srgbClr val="000000"/>
                </a:solidFill>
              </a:rPr>
              <a:t>श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आवृत्ति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बराबर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होती</a:t>
            </a:r>
            <a:r>
              <a:rPr altLang="en-US" sz="2800" lang="en-US">
                <a:solidFill>
                  <a:srgbClr val="000000"/>
                </a:solidFill>
              </a:rPr>
              <a:t> हैं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स्ट</a:t>
            </a:r>
            <a:r>
              <a:rPr altLang="en-US" sz="2800" lang="en-IN">
                <a:solidFill>
                  <a:srgbClr val="000000"/>
                </a:solidFill>
              </a:rPr>
              <a:t>ो</a:t>
            </a:r>
            <a:r>
              <a:rPr altLang="en-US" sz="2800" lang="en-IN">
                <a:solidFill>
                  <a:srgbClr val="000000"/>
                </a:solidFill>
              </a:rPr>
              <a:t>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रेखाओं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ती</a:t>
            </a:r>
            <a:r>
              <a:rPr altLang="en-US" sz="2800" lang="en-IN">
                <a:solidFill>
                  <a:srgbClr val="000000"/>
                </a:solidFill>
              </a:rPr>
              <a:t>व्र</a:t>
            </a:r>
            <a:r>
              <a:rPr altLang="en-US" sz="2800" lang="en-IN">
                <a:solidFill>
                  <a:srgbClr val="000000"/>
                </a:solidFill>
              </a:rPr>
              <a:t>ता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सदैव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</a:t>
            </a:r>
            <a:r>
              <a:rPr altLang="en-US" sz="2800" lang="en-IN">
                <a:solidFill>
                  <a:srgbClr val="000000"/>
                </a:solidFill>
              </a:rPr>
              <a:t>त</a:t>
            </a:r>
            <a:r>
              <a:rPr altLang="en-US" sz="2800" lang="en-IN">
                <a:solidFill>
                  <a:srgbClr val="000000"/>
                </a:solidFill>
              </a:rPr>
              <a:t>ि</a:t>
            </a:r>
            <a:r>
              <a:rPr altLang="en-US" sz="2800" lang="en-US">
                <a:solidFill>
                  <a:srgbClr val="000000"/>
                </a:solidFill>
              </a:rPr>
              <a:t>-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स्ट</a:t>
            </a:r>
            <a:r>
              <a:rPr altLang="en-US" sz="2800" lang="en-IN">
                <a:solidFill>
                  <a:srgbClr val="000000"/>
                </a:solidFill>
              </a:rPr>
              <a:t>ो</a:t>
            </a:r>
            <a:r>
              <a:rPr altLang="en-US" sz="2800" lang="en-IN">
                <a:solidFill>
                  <a:srgbClr val="000000"/>
                </a:solidFill>
              </a:rPr>
              <a:t>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रेखा</a:t>
            </a:r>
            <a:r>
              <a:rPr altLang="en-US" sz="2800" lang="en-IN">
                <a:solidFill>
                  <a:srgbClr val="000000"/>
                </a:solidFill>
              </a:rPr>
              <a:t>ओं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तीव्रता</a:t>
            </a:r>
            <a:r>
              <a:rPr altLang="en-US" sz="2800" lang="en-US">
                <a:solidFill>
                  <a:srgbClr val="000000"/>
                </a:solidFill>
              </a:rPr>
              <a:t> से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अधिक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होती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रमन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विस्थापन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मान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प्रा</a:t>
            </a:r>
            <a:r>
              <a:rPr altLang="en-US" sz="2800" lang="en-IN">
                <a:solidFill>
                  <a:srgbClr val="000000"/>
                </a:solidFill>
              </a:rPr>
              <a:t>य</a:t>
            </a:r>
            <a:r>
              <a:rPr altLang="en-US" sz="2800" lang="en-IN">
                <a:solidFill>
                  <a:srgbClr val="000000"/>
                </a:solidFill>
              </a:rPr>
              <a:t>ः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वर्णक्रम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अवर</a:t>
            </a:r>
            <a:r>
              <a:rPr altLang="en-US" sz="2800" lang="en-IN">
                <a:solidFill>
                  <a:srgbClr val="000000"/>
                </a:solidFill>
              </a:rPr>
              <a:t>क्त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क्षेत्र</a:t>
            </a:r>
            <a:r>
              <a:rPr altLang="en-US" sz="2800" lang="en-US">
                <a:solidFill>
                  <a:srgbClr val="000000"/>
                </a:solidFill>
              </a:rPr>
              <a:t> में</a:t>
            </a:r>
            <a:r>
              <a:rPr altLang="en-US" sz="2800" lang="en-US">
                <a:solidFill>
                  <a:srgbClr val="000000"/>
                </a:solidFill>
              </a:rPr>
              <a:t> होता</a:t>
            </a:r>
            <a:r>
              <a:rPr altLang="en-US" sz="2800" lang="en-US">
                <a:solidFill>
                  <a:srgbClr val="000000"/>
                </a:solidFill>
              </a:rPr>
              <a:t> है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  <a:p>
            <a:pPr indent="-514350" marL="514350">
              <a:buFont typeface="+mj-lt"/>
              <a:buAutoNum type="arabicPeriod" startAt="1"/>
            </a:pP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रमन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विस्थापन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मा</a:t>
            </a:r>
            <a:r>
              <a:rPr altLang="en-US" sz="2800" lang="en-IN">
                <a:solidFill>
                  <a:srgbClr val="000000"/>
                </a:solidFill>
              </a:rPr>
              <a:t>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IN">
                <a:solidFill>
                  <a:srgbClr val="000000"/>
                </a:solidFill>
              </a:rPr>
              <a:t>व</a:t>
            </a:r>
            <a:r>
              <a:rPr altLang="en-US" sz="2800" lang="en-IN">
                <a:solidFill>
                  <a:srgbClr val="000000"/>
                </a:solidFill>
              </a:rPr>
              <a:t>ल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प्रकीर्णक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पदार्थ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प्रकृति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निर्भर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करता</a:t>
            </a:r>
            <a:r>
              <a:rPr altLang="en-US" sz="2800" lang="en-US">
                <a:solidFill>
                  <a:srgbClr val="000000"/>
                </a:solidFill>
              </a:rPr>
              <a:t> है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r>
              <a:rPr altLang="en-US" sz="2800" lang="en-IN">
                <a:solidFill>
                  <a:srgbClr val="000000"/>
                </a:solidFill>
              </a:rPr>
              <a:t>ता</a:t>
            </a:r>
            <a:r>
              <a:rPr altLang="en-US" sz="2800" lang="en-IN">
                <a:solidFill>
                  <a:srgbClr val="000000"/>
                </a:solidFill>
              </a:rPr>
              <a:t>प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बढ़ने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पर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रमन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विस्थापन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घट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जा</a:t>
            </a:r>
            <a:r>
              <a:rPr altLang="en-US" sz="2800" lang="en-IN">
                <a:solidFill>
                  <a:srgbClr val="000000"/>
                </a:solidFill>
              </a:rPr>
              <a:t>ता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IN">
                <a:solidFill>
                  <a:srgbClr val="000000"/>
                </a:solidFill>
              </a:rPr>
              <a:t>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 txBox="1"/>
          <p:nvPr/>
        </p:nvSpPr>
        <p:spPr>
          <a:xfrm>
            <a:off x="250260" y="168992"/>
            <a:ext cx="8672063" cy="1437640"/>
          </a:xfrm>
          <a:prstGeom prst="rect"/>
          <a:solidFill>
            <a:srgbClr val="92D04F"/>
          </a:solidFill>
        </p:spPr>
        <p:txBody>
          <a:bodyPr rtlCol="0" wrap="square">
            <a:spAutoFit/>
          </a:bodyPr>
          <a:p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Experimen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ng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an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S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ctroscopy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altLang="en-US" b="1" sz="3800" lang="en-US" u="sng">
                <a:solidFill>
                  <a:srgbClr val="00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3800" lang="en-IN" u="sng">
              <a:solidFill>
                <a:srgbClr val="00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8005" y="1775428"/>
            <a:ext cx="8988606" cy="4982504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 txBox="1"/>
          <p:nvPr/>
        </p:nvSpPr>
        <p:spPr>
          <a:xfrm>
            <a:off x="-22724" y="143028"/>
            <a:ext cx="9112994" cy="1386840"/>
          </a:xfrm>
          <a:prstGeom prst="rect"/>
          <a:solidFill>
            <a:srgbClr val="92D04F"/>
          </a:solidFill>
        </p:spPr>
        <p:txBody>
          <a:bodyPr rtlCol="0" wrap="square">
            <a:spAutoFit/>
          </a:bodyPr>
          <a:p>
            <a:r>
              <a:rPr altLang="en-US" b="1" sz="38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8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x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pla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nation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of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m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f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ect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b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Q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u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ntum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h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altLang="en-US" b="1" sz="36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ory</a:t>
            </a:r>
            <a:r>
              <a:rPr altLang="en-US" b="1" sz="31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:</a:t>
            </a:r>
            <a:r>
              <a:rPr altLang="en-US" b="1" sz="3100" i="1" lang="en-US" u="sng">
                <a:solidFill>
                  <a:srgbClr val="0000FF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-</a:t>
            </a:r>
            <a:endParaRPr b="1" sz="3100" i="1" lang="en-IN" u="sng">
              <a:solidFill>
                <a:srgbClr val="0000FF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9434" y="1892175"/>
            <a:ext cx="8721973" cy="2136871"/>
          </a:xfrm>
          <a:prstGeom prst="rect"/>
        </p:spPr>
      </p:pic>
      <p:sp>
        <p:nvSpPr>
          <p:cNvPr id="1048601" name=""/>
          <p:cNvSpPr txBox="1"/>
          <p:nvPr/>
        </p:nvSpPr>
        <p:spPr>
          <a:xfrm>
            <a:off x="169433" y="4029046"/>
            <a:ext cx="8843328" cy="2631440"/>
          </a:xfrm>
          <a:prstGeom prst="rect"/>
          <a:solidFill>
            <a:srgbClr val="FFFF00"/>
          </a:solidFill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1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</a:t>
            </a:r>
            <a:r>
              <a:rPr altLang="en-US" sz="2800" lang="en-IN">
                <a:solidFill>
                  <a:srgbClr val="000000"/>
                </a:solidFill>
              </a:rPr>
              <a:t>ै</a:t>
            </a:r>
            <a:r>
              <a:rPr altLang="en-US" sz="2800" lang="en-IN">
                <a:solidFill>
                  <a:srgbClr val="000000"/>
                </a:solidFill>
              </a:rPr>
              <a:t>ल</a:t>
            </a:r>
            <a:r>
              <a:rPr altLang="en-US" sz="2800" lang="en-IN">
                <a:solidFill>
                  <a:srgbClr val="000000"/>
                </a:solidFill>
              </a:rPr>
              <a:t>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</a:t>
            </a:r>
            <a:r>
              <a:rPr altLang="en-US" sz="2800" lang="en-IN">
                <a:solidFill>
                  <a:srgbClr val="000000"/>
                </a:solidFill>
              </a:rPr>
              <a:t>ा</a:t>
            </a:r>
            <a:r>
              <a:rPr altLang="en-US" sz="2800" lang="en-IN">
                <a:solidFill>
                  <a:srgbClr val="000000"/>
                </a:solidFill>
              </a:rPr>
              <a:t>ओं</a:t>
            </a:r>
            <a:r>
              <a:rPr altLang="en-US" sz="2800" lang="en-US">
                <a:solidFill>
                  <a:srgbClr val="000000"/>
                </a:solidFill>
              </a:rPr>
              <a:t> 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तरंग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दैध्</a:t>
            </a:r>
            <a:r>
              <a:rPr altLang="en-US" sz="2800" lang="en-IN">
                <a:solidFill>
                  <a:srgbClr val="000000"/>
                </a:solidFill>
              </a:rPr>
              <a:t>र्य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आ</a:t>
            </a:r>
            <a:r>
              <a:rPr altLang="en-US" sz="2800" lang="en-IN">
                <a:solidFill>
                  <a:srgbClr val="000000"/>
                </a:solidFill>
              </a:rPr>
              <a:t>प</a:t>
            </a:r>
            <a:r>
              <a:rPr altLang="en-US" sz="2800" lang="en-IN">
                <a:solidFill>
                  <a:srgbClr val="000000"/>
                </a:solidFill>
              </a:rPr>
              <a:t>त</a:t>
            </a:r>
            <a:r>
              <a:rPr altLang="en-US" sz="2800" lang="en-IN">
                <a:solidFill>
                  <a:srgbClr val="000000"/>
                </a:solidFill>
              </a:rPr>
              <a:t>ि</a:t>
            </a:r>
            <a:r>
              <a:rPr altLang="en-US" sz="2800" lang="en-IN">
                <a:solidFill>
                  <a:srgbClr val="000000"/>
                </a:solidFill>
              </a:rPr>
              <a:t>त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विकिर</a:t>
            </a:r>
            <a:r>
              <a:rPr altLang="en-US" sz="2800" lang="en-IN">
                <a:solidFill>
                  <a:srgbClr val="000000"/>
                </a:solidFill>
              </a:rPr>
              <a:t>ण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की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तरं</a:t>
            </a:r>
            <a:r>
              <a:rPr altLang="en-US" sz="2800" lang="en-IN">
                <a:solidFill>
                  <a:srgbClr val="000000"/>
                </a:solidFill>
              </a:rPr>
              <a:t>गद</a:t>
            </a:r>
            <a:r>
              <a:rPr altLang="en-US" sz="2800" lang="en-IN">
                <a:solidFill>
                  <a:srgbClr val="000000"/>
                </a:solidFill>
              </a:rPr>
              <a:t>ै</a:t>
            </a:r>
            <a:r>
              <a:rPr altLang="en-US" sz="2800" lang="en-IN">
                <a:solidFill>
                  <a:srgbClr val="000000"/>
                </a:solidFill>
              </a:rPr>
              <a:t>ध्र्य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बराबर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हो</a:t>
            </a:r>
            <a:r>
              <a:rPr altLang="en-US" sz="2800" lang="en-IN">
                <a:solidFill>
                  <a:srgbClr val="000000"/>
                </a:solidFill>
              </a:rPr>
              <a:t>ता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endParaRPr sz="2800" lang="en-IN">
              <a:solidFill>
                <a:srgbClr val="000000"/>
              </a:solidFill>
            </a:endParaRPr>
          </a:p>
          <a:p>
            <a:r>
              <a:rPr altLang="en-US" sz="2800" lang="en-US">
                <a:solidFill>
                  <a:srgbClr val="000000"/>
                </a:solidFill>
              </a:rPr>
              <a:t>2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endParaRPr sz="2800" lang="en-IN">
              <a:solidFill>
                <a:srgbClr val="000000"/>
              </a:solidFill>
            </a:endParaRPr>
          </a:p>
          <a:p>
            <a:endParaRPr sz="2800" lang="en-IN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3</a:t>
            </a:r>
            <a:r>
              <a:rPr sz="2800" lang="en-US">
                <a:solidFill>
                  <a:srgbClr val="000000"/>
                </a:solidFill>
              </a:rPr>
              <a:t>.</a:t>
            </a:r>
            <a:endParaRPr sz="2800" lang="en-IN">
              <a:solidFill>
                <a:srgbClr val="000000"/>
              </a:solidFill>
            </a:endParaRPr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34950" t="60588" r="17691" b="5"/>
          <a:stretch>
            <a:fillRect/>
          </a:stretch>
        </p:blipFill>
        <p:spPr>
          <a:xfrm>
            <a:off x="1263247" y="4974234"/>
            <a:ext cx="3561415" cy="761570"/>
          </a:xfrm>
          <a:prstGeom prst="rect"/>
        </p:spPr>
      </p:pic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3"/>
          <a:srcRect l="24535" t="34307" r="30561" b="56426"/>
          <a:stretch>
            <a:fillRect/>
          </a:stretch>
        </p:blipFill>
        <p:spPr>
          <a:xfrm>
            <a:off x="1047214" y="5923691"/>
            <a:ext cx="4491503" cy="548908"/>
          </a:xfrm>
          <a:prstGeom prst="rect"/>
        </p:spPr>
      </p:pic>
      <p:sp>
        <p:nvSpPr>
          <p:cNvPr id="1048602" name=""/>
          <p:cNvSpPr txBox="1"/>
          <p:nvPr/>
        </p:nvSpPr>
        <p:spPr>
          <a:xfrm>
            <a:off x="5012761" y="5045046"/>
            <a:ext cx="4000000" cy="5994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(</a:t>
            </a:r>
            <a:r>
              <a:rPr altLang="en-US" sz="2800" lang="en-IN">
                <a:solidFill>
                  <a:srgbClr val="000000"/>
                </a:solidFill>
              </a:rPr>
              <a:t>स्टोक</a:t>
            </a:r>
            <a:r>
              <a:rPr altLang="en-US" sz="2800" lang="en-US">
                <a:solidFill>
                  <a:srgbClr val="000000"/>
                </a:solidFill>
              </a:rPr>
              <a:t> रेख</a:t>
            </a:r>
            <a:r>
              <a:rPr altLang="en-US" sz="2800" lang="en-IN">
                <a:solidFill>
                  <a:srgbClr val="000000"/>
                </a:solidFill>
              </a:rPr>
              <a:t>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कहते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है</a:t>
            </a:r>
            <a:r>
              <a:rPr altLang="en-US" sz="2800" lang="en-IN">
                <a:solidFill>
                  <a:srgbClr val="000000"/>
                </a:solidFill>
              </a:rPr>
              <a:t>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endParaRPr sz="2800" lang="en-IN">
              <a:solidFill>
                <a:srgbClr val="000000"/>
              </a:solidFill>
            </a:endParaRPr>
          </a:p>
        </p:txBody>
      </p:sp>
      <p:sp>
        <p:nvSpPr>
          <p:cNvPr id="1048603" name=""/>
          <p:cNvSpPr txBox="1"/>
          <p:nvPr/>
        </p:nvSpPr>
        <p:spPr>
          <a:xfrm>
            <a:off x="5538717" y="5923691"/>
            <a:ext cx="4000000" cy="5994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(</a:t>
            </a:r>
            <a:r>
              <a:rPr altLang="en-US" sz="2800" lang="en-IN">
                <a:solidFill>
                  <a:srgbClr val="000000"/>
                </a:solidFill>
              </a:rPr>
              <a:t>प्रतिस्</a:t>
            </a:r>
            <a:r>
              <a:rPr altLang="en-US" sz="2800" lang="en-IN">
                <a:solidFill>
                  <a:srgbClr val="000000"/>
                </a:solidFill>
              </a:rPr>
              <a:t>टोक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रेखा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IN">
                <a:solidFill>
                  <a:srgbClr val="000000"/>
                </a:solidFill>
              </a:rPr>
              <a:t>कहते</a:t>
            </a:r>
            <a:r>
              <a:rPr altLang="en-US" sz="2800" lang="en-US">
                <a:solidFill>
                  <a:srgbClr val="000000"/>
                </a:solidFill>
              </a:rPr>
              <a:t> हैं</a:t>
            </a:r>
            <a:r>
              <a:rPr altLang="en-US" sz="2800" lang="en-IN">
                <a:solidFill>
                  <a:srgbClr val="000000"/>
                </a:solidFill>
              </a:rPr>
              <a:t>।</a:t>
            </a:r>
            <a:r>
              <a:rPr altLang="en-US" sz="2800" lang="en-US">
                <a:solidFill>
                  <a:srgbClr val="000000"/>
                </a:solidFill>
              </a:rPr>
              <a:t>)</a:t>
            </a:r>
            <a:endParaRPr sz="2800" lang="en-IN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randomBar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6</dc:creator>
  <dcterms:created xsi:type="dcterms:W3CDTF">2015-05-10T02:30:45Z</dcterms:created>
  <dcterms:modified xsi:type="dcterms:W3CDTF">2021-07-27T07:38:45Z</dcterms:modified>
</cp:coreProperties>
</file>